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1" r:id="rId2"/>
    <p:sldId id="422" r:id="rId3"/>
    <p:sldId id="419" r:id="rId4"/>
    <p:sldId id="371" r:id="rId5"/>
    <p:sldId id="373" r:id="rId6"/>
    <p:sldId id="375" r:id="rId7"/>
    <p:sldId id="374" r:id="rId8"/>
    <p:sldId id="425" r:id="rId9"/>
    <p:sldId id="424" r:id="rId10"/>
    <p:sldId id="423" r:id="rId11"/>
    <p:sldId id="412" r:id="rId12"/>
    <p:sldId id="427" r:id="rId13"/>
    <p:sldId id="414" r:id="rId14"/>
    <p:sldId id="396" r:id="rId15"/>
    <p:sldId id="398" r:id="rId16"/>
    <p:sldId id="397" r:id="rId17"/>
    <p:sldId id="415" r:id="rId18"/>
    <p:sldId id="416" r:id="rId19"/>
    <p:sldId id="417" r:id="rId20"/>
    <p:sldId id="418" r:id="rId21"/>
    <p:sldId id="420" r:id="rId22"/>
    <p:sldId id="413" r:id="rId23"/>
    <p:sldId id="426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3142" autoAdjust="0"/>
  </p:normalViewPr>
  <p:slideViewPr>
    <p:cSldViewPr>
      <p:cViewPr varScale="1">
        <p:scale>
          <a:sx n="111" d="100"/>
          <a:sy n="111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AFAD1-01B5-49CA-A0CC-168FA6B0B264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AA8C2-7FCA-4B0E-996B-BC8D75B5A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54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DC4FDD4-3BAE-491C-9A09-0FB2E05C07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B645B8B-FF21-48F3-967B-C7024F3334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63DC1DB-826C-4503-9C18-D2B66B9E06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2000"/>
            </a:lvl1pPr>
          </a:lstStyle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202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内容">
            <a:extLst>
              <a:ext uri="{FF2B5EF4-FFF2-40B4-BE49-F238E27FC236}">
                <a16:creationId xmlns:a16="http://schemas.microsoft.com/office/drawing/2014/main" id="{E2A59A70-042B-414D-A30E-77260B5BB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Box 8">
            <a:extLst>
              <a:ext uri="{FF2B5EF4-FFF2-40B4-BE49-F238E27FC236}">
                <a16:creationId xmlns:a16="http://schemas.microsoft.com/office/drawing/2014/main" id="{3602FA62-FFE5-C74D-8BFC-300A84D0FF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0325" y="6453188"/>
            <a:ext cx="958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bilibili.com/video/BV1dx411A757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bilibili.com/video/BV1Gx411b7e9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30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>
            <a:extLst>
              <a:ext uri="{FF2B5EF4-FFF2-40B4-BE49-F238E27FC236}">
                <a16:creationId xmlns:a16="http://schemas.microsoft.com/office/drawing/2014/main" id="{45DE4A75-14AC-42E9-9842-08FD514FF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6632"/>
            <a:ext cx="4032448" cy="461665"/>
          </a:xfrm>
          <a:prstGeom prst="rect">
            <a:avLst/>
          </a:prstGeom>
          <a:solidFill>
            <a:srgbClr val="CCFFCC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§5.11  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相空间与刘维尔定理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692696"/>
                <a:ext cx="8784976" cy="6116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一、相空间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自由度为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的力学系统，有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个正则变量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𝛼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=1,…,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形成的空间为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相空间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一维运动的质点，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=1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，相空间为二维，如谐振子。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维运动的质点，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=3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，相空间为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维，坐标轴分别为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共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个质点组成的质点组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=3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，相空间为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6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维，坐标轴为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相空间中的一点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，表示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力学系统的一个确定的状态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质点从初始时刻开始，在正则方程的作用下开始运动，在相空间中划过一个轨迹，叫做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相轨迹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692696"/>
                <a:ext cx="8784976" cy="6116226"/>
              </a:xfrm>
              <a:prstGeom prst="rect">
                <a:avLst/>
              </a:prstGeom>
              <a:blipFill>
                <a:blip r:embed="rId2"/>
                <a:stretch>
                  <a:fillRect l="-1040" r="-208" b="-995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85779B-5398-4A4F-B89C-9BEE848D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16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331D28-B2E1-4BF7-8D20-D1E4DC65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4" name="ev_20200509_232844">
            <a:hlinkClick r:id="" action="ppaction://media"/>
            <a:extLst>
              <a:ext uri="{FF2B5EF4-FFF2-40B4-BE49-F238E27FC236}">
                <a16:creationId xmlns:a16="http://schemas.microsoft.com/office/drawing/2014/main" id="{D3916C3F-5AE9-4A36-B076-9F9043585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340768"/>
            <a:ext cx="8028384" cy="42581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9F657D-2BDA-45D8-859C-6AA2796AB0D8}"/>
              </a:ext>
            </a:extLst>
          </p:cNvPr>
          <p:cNvSpPr/>
          <p:nvPr/>
        </p:nvSpPr>
        <p:spPr>
          <a:xfrm>
            <a:off x="2051720" y="163100"/>
            <a:ext cx="6823783" cy="11302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eaLnBrk="1" hangingPunct="1">
              <a:lnSpc>
                <a:spcPct val="150000"/>
              </a:lnSpc>
              <a:defRPr/>
            </a:pPr>
            <a:r>
              <a:rPr lang="en-US" altLang="zh-CN">
                <a:solidFill>
                  <a:srgbClr val="000000"/>
                </a:solidFill>
                <a:ea typeface="黑体" panose="02010609060101010101" pitchFamily="49" charset="-122"/>
              </a:rPr>
              <a:t>(1) 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随着时间的演化，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代表点密度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保持不变</a:t>
            </a:r>
            <a:endParaRPr lang="en-US" altLang="zh-CN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lvl="0" eaLnBrk="1" hangingPunct="1">
              <a:lnSpc>
                <a:spcPct val="150000"/>
              </a:lnSpc>
              <a:defRPr/>
            </a:pPr>
            <a:r>
              <a:rPr lang="en-US" altLang="zh-CN">
                <a:solidFill>
                  <a:srgbClr val="000000"/>
                </a:solidFill>
                <a:ea typeface="黑体" panose="02010609060101010101" pitchFamily="49" charset="-122"/>
              </a:rPr>
              <a:t>(2) 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随着时间的演化，</a:t>
            </a:r>
            <a:r>
              <a:rPr lang="zh-CN" altLang="en-US">
                <a:solidFill>
                  <a:srgbClr val="0000FF"/>
                </a:solidFill>
                <a:ea typeface="黑体" panose="02010609060101010101" pitchFamily="49" charset="-122"/>
              </a:rPr>
              <a:t>代表点占据的体积</a:t>
            </a:r>
            <a:r>
              <a:rPr lang="zh-CN" altLang="en-US">
                <a:solidFill>
                  <a:srgbClr val="000000"/>
                </a:solidFill>
                <a:ea typeface="黑体" panose="02010609060101010101" pitchFamily="49" charset="-122"/>
              </a:rPr>
              <a:t>保持不变。</a:t>
            </a:r>
            <a:endParaRPr lang="en-US" altLang="zh-CN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A7B98DA-1C11-4103-9923-EBAD30567648}"/>
                  </a:ext>
                </a:extLst>
              </p:cNvPr>
              <p:cNvSpPr/>
              <p:nvPr/>
            </p:nvSpPr>
            <p:spPr>
              <a:xfrm>
                <a:off x="539552" y="331384"/>
                <a:ext cx="1180130" cy="7936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A7B98DA-1C11-4103-9923-EBAD3056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1384"/>
                <a:ext cx="1180130" cy="7936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3890BB6-629D-4805-9D84-CDCDEBF5E14B}"/>
              </a:ext>
            </a:extLst>
          </p:cNvPr>
          <p:cNvSpPr/>
          <p:nvPr/>
        </p:nvSpPr>
        <p:spPr>
          <a:xfrm>
            <a:off x="1394520" y="5691489"/>
            <a:ext cx="6318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https://www.bilibili.com/video/BV1Gx411b7e9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https://www.bilibili.com/video/BV1dx411A757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4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00" y="44624"/>
                <a:ext cx="9001000" cy="66809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四、近独立粒子的相空间分布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个粒子组成的力学体系，相空间为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6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维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近独立粒子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，相互作用可以忽略，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粒子各自按照相同的规律</a:t>
                </a:r>
                <a:r>
                  <a:rPr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独立地</a:t>
                </a: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演化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𝐻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≡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，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对</m:t>
                      </m:r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所有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粒子</m:t>
                      </m:r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形式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相同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时刻的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个粒子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，可以视作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单个粒子的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个初始状态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，在单粒子的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维相空间内演化。描述系统状态的函数也成为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单粒子相空间分布函数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（汪志诚第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6~8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章）</a:t>
                </a:r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为</m:t>
                          </m:r>
                          <m:r>
                            <a:rPr lang="zh-CN" alt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三维矢量</m:t>
                          </m:r>
                        </m:e>
                      </m:d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对一维谐振子情形，有</a:t>
                </a:r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根据刘维尔定理，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𝜌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 ⟹ 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；若系统处于平衡态，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𝜕𝜌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𝐸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𝜕𝜃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  <m: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相互独立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，</m:t>
                          </m:r>
                          <m:r>
                            <m:rPr>
                              <m:sty m:val="p"/>
                              <m:brk m:alnAt="2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m:rPr>
                              <m:brk m:alnAt="2"/>
                            </m:r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𝐸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=0,   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≠0 </m:t>
                          </m:r>
                        </m:e>
                      </m:groupCh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=0, 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平衡态的单粒子</a:t>
                </a:r>
                <a:r>
                  <a:rPr lang="zh-CN" altLang="en-US" sz="2000" b="1" noProof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相空间分布函数，仅依赖于力学系统的守恒量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00" y="44624"/>
                <a:ext cx="9001000" cy="6680931"/>
              </a:xfrm>
              <a:prstGeom prst="rect">
                <a:avLst/>
              </a:prstGeom>
              <a:blipFill>
                <a:blip r:embed="rId2"/>
                <a:stretch>
                  <a:fillRect l="-677" r="-474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F0E876-5A6E-4945-A66A-99F388C7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00" y="44624"/>
                <a:ext cx="9001000" cy="52913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平衡态的相空间分布函数，仅依赖于力学系统的守恒量</a:t>
                </a:r>
                <a:endParaRPr lang="en-US" altLang="zh-CN" sz="2000" b="1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:r>
                  <a:rPr lang="en-US" altLang="zh-CN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    </a:t>
                </a: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守恒量：能量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、粒子数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等</a:t>
                </a:r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：玻耳兹曼分布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∝  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/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：玻色分布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3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：费米分布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</m:t>
                      </m:r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𝜇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与之相反的，若相互作用不可忽略，则必须考虑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6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维相空间，考虑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系综的相空间分布函数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随时间的演化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（汪志诚第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9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章）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00" y="44624"/>
                <a:ext cx="9001000" cy="5291320"/>
              </a:xfrm>
              <a:prstGeom prst="rect">
                <a:avLst/>
              </a:prstGeom>
              <a:blipFill>
                <a:blip r:embed="rId2"/>
                <a:stretch>
                  <a:fillRect l="-677" r="-474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F0E876-5A6E-4945-A66A-99F388C7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71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D5AE63-7E20-4C26-BD70-0D696B29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D911DB9C-CE87-4BFF-83B4-9C85C7268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6632"/>
            <a:ext cx="4320480" cy="461665"/>
          </a:xfrm>
          <a:prstGeom prst="rect">
            <a:avLst/>
          </a:prstGeom>
          <a:solidFill>
            <a:srgbClr val="CCFFCC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§5.12   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从经典力学到量子力学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53E271C6-05EA-4285-9115-D24A94DBD9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73" y="3044268"/>
                <a:ext cx="9001000" cy="342087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R="0" lvl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zh-CN" altLang="en-US" dirty="0">
                    <a:ea typeface="黑体" panose="02010609060101010101" pitchFamily="49" charset="-122"/>
                  </a:rPr>
                  <a:t>相对论力学在电动力学中会详细讨论，我们这里讨论第二个主题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</a:endParaRPr>
              </a:p>
              <a:p>
                <a:pPr lvl="0" algn="ctr" eaLnBrk="1" hangingPunct="1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经典力学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→→→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量子力学</a:t>
                </a:r>
                <a:endParaRPr lang="en-US" altLang="zh-CN" b="1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AutoNum type="arabicParenBoth"/>
                  <a:tabLst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量子力学的建立过程（哈密顿</a:t>
                </a:r>
                <a:r>
                  <a:rPr lang="en-US" altLang="zh-CN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-</a:t>
                </a: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雅可比方程</a:t>
                </a:r>
                <a:r>
                  <a:rPr lang="zh-CN" altLang="en-US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）</a:t>
                </a:r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AutoNum type="arabicParenBoth"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经典力学方程 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 </m:t>
                        </m:r>
                        <m:r>
                          <m:rPr>
                            <m:brk m:alnAt="2"/>
                          </m:r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对</m:t>
                        </m:r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应</m:t>
                        </m:r>
                        <m:r>
                          <m:rPr>
                            <m:brk m:alnAt="2"/>
                          </m:r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 </m:t>
                        </m:r>
                      </m:e>
                    </m:groupCh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量子力学方程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457200" lvl="0" indent="-457200" eaLnBrk="1" hangingPunct="1">
                  <a:lnSpc>
                    <a:spcPct val="150000"/>
                  </a:lnSpc>
                  <a:buAutoNum type="arabicParenBoth"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经典力学物理图像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 </m:t>
                        </m:r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过渡</m:t>
                        </m:r>
                        <m:r>
                          <m:rPr>
                            <m:brk m:alnAt="2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 </m:t>
                        </m:r>
                      </m:e>
                    </m:groupCh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量子力学物理图像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53E271C6-05EA-4285-9115-D24A94DB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73" y="3044268"/>
                <a:ext cx="9001000" cy="3420873"/>
              </a:xfrm>
              <a:prstGeom prst="rect">
                <a:avLst/>
              </a:prstGeom>
              <a:blipFill>
                <a:blip r:embed="rId2"/>
                <a:stretch>
                  <a:fillRect l="-1015" b="-2305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934590A-40E5-4D8C-81CF-A11C4702381B}"/>
              </a:ext>
            </a:extLst>
          </p:cNvPr>
          <p:cNvSpPr/>
          <p:nvPr/>
        </p:nvSpPr>
        <p:spPr>
          <a:xfrm>
            <a:off x="1619672" y="1744217"/>
            <a:ext cx="1800493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ea typeface="黑体" panose="02010609060101010101" pitchFamily="49" charset="-122"/>
              </a:rPr>
              <a:t>经典力学</a:t>
            </a:r>
            <a:endParaRPr lang="en-US" altLang="zh-CN" dirty="0">
              <a:ea typeface="黑体" panose="02010609060101010101" pitchFamily="49" charset="-122"/>
            </a:endParaRPr>
          </a:p>
          <a:p>
            <a:pPr algn="ctr"/>
            <a:r>
              <a:rPr lang="zh-CN" altLang="en-US" sz="1800" dirty="0">
                <a:ea typeface="黑体" panose="02010609060101010101" pitchFamily="49" charset="-122"/>
              </a:rPr>
              <a:t>（宏观、低速）</a:t>
            </a:r>
            <a:endParaRPr lang="zh-CN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1EDED5-E6A0-44C8-898C-CD6C70384E6F}"/>
                  </a:ext>
                </a:extLst>
              </p:cNvPr>
              <p:cNvSpPr/>
              <p:nvPr/>
            </p:nvSpPr>
            <p:spPr>
              <a:xfrm>
                <a:off x="4572000" y="2186780"/>
                <a:ext cx="3682611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量子力学</a:t>
                </a:r>
                <a:r>
                  <a:rPr lang="zh-CN" altLang="en-US" sz="18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（微观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∼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−10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m</m:t>
                    </m:r>
                  </m:oMath>
                </a14:m>
                <a:r>
                  <a:rPr lang="zh-CN" altLang="en-US" sz="18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1EDED5-E6A0-44C8-898C-CD6C70384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86780"/>
                <a:ext cx="3682611" cy="461665"/>
              </a:xfrm>
              <a:prstGeom prst="rect">
                <a:avLst/>
              </a:prstGeom>
              <a:blipFill>
                <a:blip r:embed="rId3"/>
                <a:stretch>
                  <a:fillRect l="-2306" t="-10256" r="-165" b="-2564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34467-F502-43B0-BC92-71616811A061}"/>
                  </a:ext>
                </a:extLst>
              </p:cNvPr>
              <p:cNvSpPr/>
              <p:nvPr/>
            </p:nvSpPr>
            <p:spPr>
              <a:xfrm>
                <a:off x="4542673" y="1423416"/>
                <a:ext cx="3242811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相对论力学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（高速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∼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）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34467-F502-43B0-BC92-71616811A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73" y="1423416"/>
                <a:ext cx="3242811" cy="461665"/>
              </a:xfrm>
              <a:prstGeom prst="rect">
                <a:avLst/>
              </a:prstGeom>
              <a:blipFill>
                <a:blip r:embed="rId4"/>
                <a:stretch>
                  <a:fillRect l="-2617" t="-10256" r="-374" b="-24359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C3CEFA1-8874-4EC2-83A1-F33700D67730}"/>
              </a:ext>
            </a:extLst>
          </p:cNvPr>
          <p:cNvSpPr/>
          <p:nvPr/>
        </p:nvSpPr>
        <p:spPr>
          <a:xfrm>
            <a:off x="2367439" y="712074"/>
            <a:ext cx="387798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eaLnBrk="1" hangingPunct="1">
              <a:defRPr/>
            </a:pPr>
            <a:r>
              <a:rPr lang="en-US" altLang="zh-CN" dirty="0">
                <a:ea typeface="黑体" panose="02010609060101010101" pitchFamily="49" charset="-122"/>
              </a:rPr>
              <a:t>20</a:t>
            </a:r>
            <a:r>
              <a:rPr lang="zh-CN" altLang="en-US" dirty="0">
                <a:ea typeface="黑体" panose="02010609060101010101" pitchFamily="49" charset="-122"/>
              </a:rPr>
              <a:t>世纪初物理学的两次革命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E572BB7-33EA-4573-9F5C-FF00F661BBE1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 flipV="1">
            <a:off x="3420165" y="1654249"/>
            <a:ext cx="1122508" cy="459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776383-A630-4161-B1A1-E20BC8B548AD}"/>
              </a:ext>
            </a:extLst>
          </p:cNvPr>
          <p:cNvCxnSpPr>
            <a:endCxn id="6" idx="1"/>
          </p:cNvCxnSpPr>
          <p:nvPr/>
        </p:nvCxnSpPr>
        <p:spPr bwMode="auto">
          <a:xfrm>
            <a:off x="3413444" y="2113548"/>
            <a:ext cx="1158556" cy="3040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9923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78EBE1-20B1-4601-8D27-DCDB4F1E2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52401"/>
            <a:ext cx="7680152" cy="38741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55D3CAE4-68C6-4CDC-B82D-CC3AE4015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" y="1721899"/>
            <a:ext cx="1502188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薛定谔的原始论文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Page1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B4263-F156-403E-B05C-3E6D7862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167C3C-0C24-4FDA-8BDF-3B415325915A}"/>
                  </a:ext>
                </a:extLst>
              </p:cNvPr>
              <p:cNvSpPr/>
              <p:nvPr/>
            </p:nvSpPr>
            <p:spPr>
              <a:xfrm>
                <a:off x="360842" y="4432666"/>
                <a:ext cx="8567935" cy="23676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𝐻</m:t>
                      </m:r>
                      <m:d>
                        <m:dPr>
                          <m:ctrlPr>
                            <a:rPr kumimoji="0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f>
                            <m:fPr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CN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en-US" altLang="zh-CN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𝜕</m:t>
                                      </m:r>
                                      <m:r>
                                        <a:rPr kumimoji="0" lang="en-US" altLang="zh-CN" sz="20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0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0" lang="en-US" altLang="zh-CN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)=</m:t>
                      </m:r>
                      <m:r>
                        <a:rPr kumimoji="0" lang="en-US" altLang="zh-CN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</m:oMath>
                  </m:oMathPara>
                </a14:m>
                <a:endParaRPr kumimoji="0"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:r>
                  <a:rPr kumimoji="0"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第一步，取</a:t>
                </a:r>
                <a14:m>
                  <m:oMath xmlns:m="http://schemas.openxmlformats.org/officeDocument/2006/math">
                    <m:r>
                      <a:rPr kumimoji="0"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𝑾</m:t>
                    </m:r>
                    <m:r>
                      <a:rPr kumimoji="0"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0"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𝑲</m:t>
                    </m:r>
                    <m:func>
                      <m:funcPr>
                        <m:ctrlPr>
                          <a:rPr kumimoji="0"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a:rPr kumimoji="0" lang="en-US" altLang="zh-CN" sz="20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𝐥𝐧</m:t>
                        </m:r>
                      </m:fName>
                      <m:e>
                        <m:r>
                          <a:rPr kumimoji="0"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𝝍</m:t>
                        </m:r>
                      </m:e>
                    </m:func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，则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𝑊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0"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𝐾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den>
                    </m:f>
                    <m:f>
                      <m:f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𝜕𝜓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（例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𝑊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den>
                    </m:f>
                    <m:r>
                      <a:rPr kumimoji="0"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𝐾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den>
                    </m:f>
                    <m:sSub>
                      <m:sSubPr>
                        <m:ctrlP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𝜓</m:t>
                        </m:r>
                      </m:e>
                      <m:sub>
                        <m:r>
                          <a:rPr kumimoji="0"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）</a:t>
                </a:r>
                <a:endParaRPr kumimoji="0"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sSup>
                        <m:sSup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哈密顿</a:t>
                </a:r>
                <a:r>
                  <a:rPr kumimoji="0" lang="en-US" altLang="zh-CN" sz="20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-</a:t>
                </a:r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雅可比方程化为对于新函数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kumimoji="0" lang="zh-CN" altLang="en-US" sz="20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的方程</a:t>
                </a:r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167C3C-0C24-4FDA-8BDF-3B4153259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42" y="4432666"/>
                <a:ext cx="8567935" cy="2367699"/>
              </a:xfrm>
              <a:prstGeom prst="rect">
                <a:avLst/>
              </a:prstGeom>
              <a:blipFill>
                <a:blip r:embed="rId3"/>
                <a:stretch>
                  <a:fillRect l="-639" b="-102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6C5A0E4-7DC1-40E0-A0AD-1C3C07043D45}"/>
              </a:ext>
            </a:extLst>
          </p:cNvPr>
          <p:cNvSpPr/>
          <p:nvPr/>
        </p:nvSpPr>
        <p:spPr>
          <a:xfrm>
            <a:off x="34405" y="8151"/>
            <a:ext cx="6186309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一、量子力学的建立（哈密顿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雅可比方程）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6481A6-418F-48AC-BD1A-E60F0EDAB49B}"/>
              </a:ext>
            </a:extLst>
          </p:cNvPr>
          <p:cNvSpPr/>
          <p:nvPr/>
        </p:nvSpPr>
        <p:spPr>
          <a:xfrm>
            <a:off x="6372200" y="49443"/>
            <a:ext cx="2646878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r>
              <a:rPr kumimoji="0" lang="zh-CN" altLang="en-US" b="1" dirty="0">
                <a:solidFill>
                  <a:srgbClr val="0000FF"/>
                </a:solidFill>
                <a:ea typeface="黑体" panose="02010609060101010101" pitchFamily="49" charset="-122"/>
              </a:rPr>
              <a:t>薛定谔方程的建立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9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20">
                <a:extLst>
                  <a:ext uri="{FF2B5EF4-FFF2-40B4-BE49-F238E27FC236}">
                    <a16:creationId xmlns:a16="http://schemas.microsoft.com/office/drawing/2014/main" id="{DEEC9308-07F5-471D-8AB4-1BCA1761A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0"/>
                <a:ext cx="9108503" cy="58830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尝试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从物理上理解薛定谔的第一步跳跃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取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𝑊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𝐾</m:t>
                    </m:r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ln</m:t>
                        </m:r>
                      </m:fName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𝜓</m:t>
                        </m:r>
                      </m:e>
                    </m:func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𝐻</m:t>
                      </m:r>
                      <m:d>
                        <m:dPr>
                          <m:ctrlPr>
                            <a:rPr kumimoji="0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f>
                            <m:fPr>
                              <m:ctrlP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𝑊</m:t>
                              </m:r>
                            </m:num>
                            <m:den>
                              <m:r>
                                <a:rPr kumimoji="0"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0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en-US" altLang="zh-CN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f>
                        <m:fPr>
                          <m:ctrlP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sSup>
                        <m:sSupPr>
                          <m:ctrlP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主函数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𝑆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𝐸𝑡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𝑊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𝐶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，从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光的波函数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及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波动能量公式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𝜑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𝐴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𝑘𝑥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 </m:t>
                      </m:r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=ℏ</m:t>
                      </m:r>
                      <m:r>
                        <a:rPr kumimoji="0"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易知对于光波而言</a:t>
                </a:r>
                <a:endParaRPr kumimoji="0"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𝐸𝑡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=−ℏ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ℏ</m:t>
                      </m:r>
                      <m:func>
                        <m:funcPr>
                          <m:ctrlPr>
                            <a:rPr kumimoji="0"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ln</m:t>
                          </m:r>
                        </m:fName>
                        <m:e>
                          <m:r>
                            <a:rPr kumimoji="0"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𝜑</m:t>
                          </m:r>
                        </m:e>
                      </m:func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kumimoji="0"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</m:oMath>
                  </m:oMathPara>
                </a14:m>
                <a:endParaRPr kumimoji="0"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0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假定微观粒子具有波动性</a:t>
                </a:r>
                <a:r>
                  <a:rPr kumimoji="0"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，则描述他的物理量应为</a:t>
                </a:r>
                <a:r>
                  <a:rPr kumimoji="0"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波函数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𝜓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，类比于上式，有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𝑖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ℏ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𝐾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ln</m:t>
                          </m:r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𝐾</m:t>
                    </m:r>
                    <m:r>
                      <a:rPr kumimoji="0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kumimoji="0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  <m:r>
                      <a:rPr kumimoji="0"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ℏ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" name="Rectangle 20">
                <a:extLst>
                  <a:ext uri="{FF2B5EF4-FFF2-40B4-BE49-F238E27FC236}">
                    <a16:creationId xmlns:a16="http://schemas.microsoft.com/office/drawing/2014/main" id="{DEEC9308-07F5-471D-8AB4-1BCA1761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0"/>
                <a:ext cx="9108503" cy="5883085"/>
              </a:xfrm>
              <a:prstGeom prst="rect">
                <a:avLst/>
              </a:prstGeom>
              <a:blipFill>
                <a:blip r:embed="rId2"/>
                <a:stretch>
                  <a:fillRect l="-1071" t="-1140" b="-114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333CB-E627-4466-B338-E3F414F1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51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737D3B-3861-40E5-8DB5-DEBE674F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76" y="476672"/>
            <a:ext cx="6072324" cy="4739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85C80509-C9F0-4807-B0B6-8F31295C7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632"/>
            <a:ext cx="914399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薛定谔的原始论文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Page2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D57AD8-953D-4C34-BD36-82D01A0D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050EA1-5285-42A9-B613-4072FAC69673}"/>
                  </a:ext>
                </a:extLst>
              </p:cNvPr>
              <p:cNvSpPr/>
              <p:nvPr/>
            </p:nvSpPr>
            <p:spPr>
              <a:xfrm>
                <a:off x="107504" y="5445224"/>
                <a:ext cx="8784976" cy="10978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eaLnBrk="1" hangingPunct="1">
                  <a:defRPr/>
                </a:pPr>
                <a:r>
                  <a:rPr kumimoji="0"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第二步，将关于</a:t>
                </a:r>
                <a14:m>
                  <m:oMath xmlns:m="http://schemas.openxmlformats.org/officeDocument/2006/math">
                    <m:r>
                      <a:rPr kumimoji="0"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𝝍</m:t>
                    </m:r>
                  </m:oMath>
                </a14:m>
                <a:r>
                  <a:rPr kumimoji="0"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的方程对空间做积分，要求其对</a:t>
                </a:r>
                <a14:m>
                  <m:oMath xmlns:m="http://schemas.openxmlformats.org/officeDocument/2006/math">
                    <m:r>
                      <a:rPr kumimoji="0"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𝝍</m:t>
                    </m:r>
                  </m:oMath>
                </a14:m>
                <a:r>
                  <a:rPr kumimoji="0" lang="zh-CN" altLang="en-US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的变分为</a:t>
                </a:r>
                <a:r>
                  <a:rPr kumimoji="0" lang="en-US" altLang="zh-CN" sz="2000" b="1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0</a:t>
                </a: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𝐽</m:t>
                      </m:r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0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(…)</m:t>
                          </m:r>
                          <m:r>
                            <a:rPr kumimoji="0"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kumimoji="0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</m:t>
                      </m:r>
                      <m:sSup>
                        <m:sSup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∇</m:t>
                          </m:r>
                        </m:e>
                        <m: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kumimoji="0"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050EA1-5285-42A9-B613-4072FAC69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445224"/>
                <a:ext cx="8784976" cy="1097801"/>
              </a:xfrm>
              <a:prstGeom prst="rect">
                <a:avLst/>
              </a:prstGeom>
              <a:blipFill>
                <a:blip r:embed="rId3"/>
                <a:stretch>
                  <a:fillRect l="-763" t="-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88E36A3-F4C3-4995-A200-611B7B805384}"/>
                  </a:ext>
                </a:extLst>
              </p:cNvPr>
              <p:cNvSpPr/>
              <p:nvPr/>
            </p:nvSpPr>
            <p:spPr>
              <a:xfrm>
                <a:off x="6153050" y="1010802"/>
                <a:ext cx="3362523" cy="5864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sSup>
                        <m:sSupPr>
                          <m:ctrlP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16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88E36A3-F4C3-4995-A200-611B7B805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50" y="1010802"/>
                <a:ext cx="3362523" cy="586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A28E0EC3-5DEC-43D6-9148-6F890DCD0686}"/>
              </a:ext>
            </a:extLst>
          </p:cNvPr>
          <p:cNvSpPr/>
          <p:nvPr/>
        </p:nvSpPr>
        <p:spPr bwMode="auto">
          <a:xfrm>
            <a:off x="3491880" y="4149080"/>
            <a:ext cx="1800200" cy="720080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7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20">
                <a:extLst>
                  <a:ext uri="{FF2B5EF4-FFF2-40B4-BE49-F238E27FC236}">
                    <a16:creationId xmlns:a16="http://schemas.microsoft.com/office/drawing/2014/main" id="{DEEC9308-07F5-471D-8AB4-1BCA1761A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3999" cy="59978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尝试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从物理上理解薛定谔的第</a:t>
                </a:r>
                <a:r>
                  <a:rPr kumimoji="0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二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步跳跃</a:t>
                </a:r>
                <a:endParaRPr kumimoji="0"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kumimoji="0" lang="en-US" altLang="zh-CN" sz="20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"/>
                        </m:rP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0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𝐽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nary>
                        <m:naryPr>
                          <m:supHide m:val="on"/>
                          <m:ctrlPr>
                            <a:rPr kumimoji="0"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0"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</m:t>
                          </m:r>
                          <m:r>
                            <a:rPr kumimoji="0"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kumimoji="0"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</m:nary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⟹        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∇</m:t>
                          </m:r>
                        </m:e>
                        <m:sup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𝐾</m:t>
                              </m:r>
                            </m:e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kumimoji="0" lang="en-US" altLang="zh-CN" sz="2000" i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即</m:t>
                      </m:r>
                      <m:r>
                        <a:rPr kumimoji="0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∇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定态</m:t>
                          </m:r>
                          <m:r>
                            <a:rPr kumimoji="0"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薛定谔</m:t>
                          </m:r>
                          <m:r>
                            <a:rPr kumimoji="0"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方程</m:t>
                          </m:r>
                        </m:e>
                      </m:d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lvl="0" indent="-457200" eaLnBrk="1" hangingPunct="1">
                  <a:lnSpc>
                    <a:spcPct val="150000"/>
                  </a:lnSpc>
                  <a:spcBef>
                    <a:spcPct val="0"/>
                  </a:spcBef>
                  <a:buAutoNum type="arabicParenBoth"/>
                  <a:defRPr/>
                </a:pP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上述过程是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逻辑的跳跃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并非推导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。作为一个全新的物理理论，不是从旧知识框架中推导出来，而是通过</a:t>
                </a:r>
                <a:r>
                  <a:rPr kumimoji="0"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理论的共通性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构造出来的。</a:t>
                </a:r>
                <a:endParaRPr kumimoji="0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lvl="0" indent="-457200" eaLnBrk="1" hangingPunct="1">
                  <a:lnSpc>
                    <a:spcPct val="150000"/>
                  </a:lnSpc>
                  <a:spcBef>
                    <a:spcPct val="0"/>
                  </a:spcBef>
                  <a:buAutoNum type="arabicParenBoth"/>
                  <a:defRPr/>
                </a:pP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对于平面波，结合德波罗意关系（</a:t>
                </a:r>
                <a:r>
                  <a:rPr kumimoji="0"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kumimoji="0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=ℏ</m:t>
                    </m:r>
                    <m:r>
                      <a:rPr kumimoji="0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kumimoji="0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acc>
                      <m:accPr>
                        <m:chr m:val="⃗"/>
                        <m:ctrlP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0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</m:acc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=ℏ</m:t>
                    </m:r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r>
                      <a:rPr kumimoji="0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），上式给出能量方程</a:t>
                </a:r>
                <a:endParaRPr kumimoji="0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∼</m:t>
                      </m:r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−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𝑖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ℏ</m:t>
                      </m:r>
                      <m:r>
                        <m:rPr>
                          <m:sty m:val="p"/>
                        </m:rPr>
                        <a:rPr kumimoji="0" lang="en-US" altLang="zh-CN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∇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=ℏ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</m:oMath>
                  </m:oMathPara>
                </a14:m>
                <a:endParaRPr kumimoji="0" lang="en-US" altLang="zh-CN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∇</m:t>
                          </m:r>
                        </m:e>
                        <m:sup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r>
                            <a:rPr kumimoji="0"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⟹      </m:t>
                      </m:r>
                      <m:f>
                        <m:fPr>
                          <m:ctrlPr>
                            <a:rPr kumimoji="0"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r>
                        <a:rPr kumimoji="0"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（</m:t>
                      </m:r>
                      <m:r>
                        <a:rPr kumimoji="0" lang="zh-CN" alt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能量</m:t>
                      </m:r>
                      <m:r>
                        <a:rPr kumimoji="0" lang="zh-CN" alt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方程</m:t>
                      </m:r>
                      <m:r>
                        <a:rPr kumimoji="0" lang="zh-CN" altLang="en-US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）</m:t>
                      </m:r>
                    </m:oMath>
                  </m:oMathPara>
                </a14:m>
                <a:endParaRPr kumimoji="0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0"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(3)  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求解上述方程（氢原子外电子的运动方程），可以得到电子的能级，与实验观测的氢原子光谱行为一致，</a:t>
                </a:r>
                <a:r>
                  <a:rPr kumimoji="0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验证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了方程的</a:t>
                </a:r>
                <a:r>
                  <a:rPr kumimoji="0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正确性</a:t>
                </a:r>
                <a:r>
                  <a:rPr kumimoji="0"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</a:t>
                </a:r>
                <a:endParaRPr kumimoji="0"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20">
                <a:extLst>
                  <a:ext uri="{FF2B5EF4-FFF2-40B4-BE49-F238E27FC236}">
                    <a16:creationId xmlns:a16="http://schemas.microsoft.com/office/drawing/2014/main" id="{DEEC9308-07F5-471D-8AB4-1BCA1761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9143999" cy="5997860"/>
              </a:xfrm>
              <a:prstGeom prst="rect">
                <a:avLst/>
              </a:prstGeom>
              <a:blipFill>
                <a:blip r:embed="rId2"/>
                <a:stretch>
                  <a:fillRect l="-667" t="-711" b="-61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A333CB-E627-4466-B338-E3F414F1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662D8C9-37E1-4FB3-8501-00E42145BAD9}"/>
                  </a:ext>
                </a:extLst>
              </p:cNvPr>
              <p:cNvSpPr/>
              <p:nvPr/>
            </p:nvSpPr>
            <p:spPr>
              <a:xfrm>
                <a:off x="6300192" y="25465"/>
                <a:ext cx="2704650" cy="396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b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b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  <m:sup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𝜓</m:t>
                          </m:r>
                        </m:e>
                        <m:sub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  <m:sup>
                          <m:r>
                            <a:rPr kumimoji="0"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∇</m:t>
                      </m:r>
                      <m:r>
                        <a:rPr kumimoji="0"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kumimoji="0" lang="en-US" altLang="zh-CN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∇</m:t>
                      </m:r>
                      <m:r>
                        <a:rPr kumimoji="0"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</m:oMath>
                  </m:oMathPara>
                </a14:m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662D8C9-37E1-4FB3-8501-00E42145B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5465"/>
                <a:ext cx="2704650" cy="396775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84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12A8BF-4ABF-4D65-AC55-752AC798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DE43DA-9D59-44DA-A771-51A3FD0A0167}"/>
              </a:ext>
            </a:extLst>
          </p:cNvPr>
          <p:cNvGrpSpPr/>
          <p:nvPr/>
        </p:nvGrpSpPr>
        <p:grpSpPr>
          <a:xfrm>
            <a:off x="1583555" y="1019183"/>
            <a:ext cx="5976889" cy="2391552"/>
            <a:chOff x="1331640" y="1467685"/>
            <a:chExt cx="5976889" cy="239155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3AE5C4-AA13-4B48-B6FE-A2CA3E362A19}"/>
                </a:ext>
              </a:extLst>
            </p:cNvPr>
            <p:cNvSpPr/>
            <p:nvPr/>
          </p:nvSpPr>
          <p:spPr bwMode="auto">
            <a:xfrm>
              <a:off x="1331640" y="1469278"/>
              <a:ext cx="5976664" cy="23899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B2D67ED-D5C7-4684-A06C-BE607EC5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467685"/>
              <a:ext cx="5976889" cy="239075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9DCFA27-B54C-4442-A437-D6041BC9A3CE}"/>
                  </a:ext>
                </a:extLst>
              </p:cNvPr>
              <p:cNvSpPr/>
              <p:nvPr/>
            </p:nvSpPr>
            <p:spPr>
              <a:xfrm>
                <a:off x="447008" y="41896"/>
                <a:ext cx="8530284" cy="9296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∇</m:t>
                              </m:r>
                            </m:e>
                            <m:sup>
                              <m: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kumimoji="0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0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0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𝜓</m:t>
                      </m:r>
                      <m:r>
                        <a:rPr kumimoji="0"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⟹       </m:t>
                      </m:r>
                      <m:sSub>
                        <m:sSub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∝− 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</m:t>
                      </m:r>
                      <m:d>
                        <m:d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=1,2,3,…</m:t>
                          </m:r>
                        </m:e>
                      </m:d>
                      <m:r>
                        <a:rPr kumimoji="0"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kumimoji="0"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9DCFA27-B54C-4442-A437-D6041BC9A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8" y="41896"/>
                <a:ext cx="8530284" cy="929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4F506CD-92B8-4490-B19A-CFD7DE960550}"/>
              </a:ext>
            </a:extLst>
          </p:cNvPr>
          <p:cNvGrpSpPr/>
          <p:nvPr/>
        </p:nvGrpSpPr>
        <p:grpSpPr>
          <a:xfrm>
            <a:off x="2987824" y="3492624"/>
            <a:ext cx="4187957" cy="3212976"/>
            <a:chOff x="755576" y="1412776"/>
            <a:chExt cx="4187957" cy="321297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7D695A-BD36-484E-A6A7-2D19D84A658B}"/>
                </a:ext>
              </a:extLst>
            </p:cNvPr>
            <p:cNvSpPr/>
            <p:nvPr/>
          </p:nvSpPr>
          <p:spPr bwMode="auto">
            <a:xfrm>
              <a:off x="755576" y="1412776"/>
              <a:ext cx="4176464" cy="316835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68EA206-8052-40D9-957D-2008B77B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484784"/>
              <a:ext cx="4187957" cy="31409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CE28CF-077A-4E7D-97D5-C979B23EA095}"/>
                  </a:ext>
                </a:extLst>
              </p:cNvPr>
              <p:cNvSpPr/>
              <p:nvPr/>
            </p:nvSpPr>
            <p:spPr>
              <a:xfrm>
                <a:off x="251520" y="4683679"/>
                <a:ext cx="2535886" cy="78624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𝜈</m:t>
                      </m:r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</m:den>
                      </m:f>
                      <m:r>
                        <a:rPr kumimoji="0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∝ </m:t>
                      </m:r>
                      <m:f>
                        <m:fPr>
                          <m:ctrlP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0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CE28CF-077A-4E7D-97D5-C979B23EA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83679"/>
                <a:ext cx="2535886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20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8AE777-647B-4916-A19E-35C795E8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F6AD49-95D9-4577-A9DC-6DD83694699A}"/>
              </a:ext>
            </a:extLst>
          </p:cNvPr>
          <p:cNvSpPr/>
          <p:nvPr/>
        </p:nvSpPr>
        <p:spPr>
          <a:xfrm>
            <a:off x="34405" y="8151"/>
            <a:ext cx="5724644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二、经典力学方程与量子力学方程的对应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3C7795F8-7C2C-4DB7-B24F-7CDD023DC9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930614"/>
                  </p:ext>
                </p:extLst>
              </p:nvPr>
            </p:nvGraphicFramePr>
            <p:xfrm>
              <a:off x="125506" y="620688"/>
              <a:ext cx="8892988" cy="41191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7355">
                      <a:extLst>
                        <a:ext uri="{9D8B030D-6E8A-4147-A177-3AD203B41FA5}">
                          <a16:colId xmlns:a16="http://schemas.microsoft.com/office/drawing/2014/main" val="2306687550"/>
                        </a:ext>
                      </a:extLst>
                    </a:gridCol>
                    <a:gridCol w="3342101">
                      <a:extLst>
                        <a:ext uri="{9D8B030D-6E8A-4147-A177-3AD203B41FA5}">
                          <a16:colId xmlns:a16="http://schemas.microsoft.com/office/drawing/2014/main" val="320244150"/>
                        </a:ext>
                      </a:extLst>
                    </a:gridCol>
                    <a:gridCol w="3253532">
                      <a:extLst>
                        <a:ext uri="{9D8B030D-6E8A-4147-A177-3AD203B41FA5}">
                          <a16:colId xmlns:a16="http://schemas.microsoft.com/office/drawing/2014/main" val="2665720001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经典力学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0" dirty="0">
                              <a:solidFill>
                                <a:srgbClr val="0000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量子力学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649349"/>
                      </a:ext>
                    </a:extLst>
                  </a:tr>
                  <a:tr h="5241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描述运动状态的量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坐标和动量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𝑞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波函数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zh-CN" alt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，</m:t>
                                </m:r>
                                <m:r>
                                  <a:rPr lang="zh-CN" altLang="en-US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态矢量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|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𝜓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5549071"/>
                      </a:ext>
                    </a:extLst>
                  </a:tr>
                  <a:tr h="4913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观测量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𝜓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|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|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925484"/>
                      </a:ext>
                    </a:extLst>
                  </a:tr>
                  <a:tr h="6809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运动方程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𝜕𝜑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836216"/>
                      </a:ext>
                    </a:extLst>
                  </a:tr>
                  <a:tr h="6809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𝝋</m:t>
                              </m:r>
                            </m:oMath>
                          </a14:m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是守恒量的条件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𝜕𝜑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   &amp;&amp;  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=0    &amp;&amp;  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0895107"/>
                      </a:ext>
                    </a:extLst>
                  </a:tr>
                  <a:tr h="6809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对易关系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ℏ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𝑝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000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24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3C7795F8-7C2C-4DB7-B24F-7CDD023DC9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930614"/>
                  </p:ext>
                </p:extLst>
              </p:nvPr>
            </p:nvGraphicFramePr>
            <p:xfrm>
              <a:off x="125506" y="620688"/>
              <a:ext cx="8892988" cy="41191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97355">
                      <a:extLst>
                        <a:ext uri="{9D8B030D-6E8A-4147-A177-3AD203B41FA5}">
                          <a16:colId xmlns:a16="http://schemas.microsoft.com/office/drawing/2014/main" val="2306687550"/>
                        </a:ext>
                      </a:extLst>
                    </a:gridCol>
                    <a:gridCol w="3342101">
                      <a:extLst>
                        <a:ext uri="{9D8B030D-6E8A-4147-A177-3AD203B41FA5}">
                          <a16:colId xmlns:a16="http://schemas.microsoft.com/office/drawing/2014/main" val="320244150"/>
                        </a:ext>
                      </a:extLst>
                    </a:gridCol>
                    <a:gridCol w="3253532">
                      <a:extLst>
                        <a:ext uri="{9D8B030D-6E8A-4147-A177-3AD203B41FA5}">
                          <a16:colId xmlns:a16="http://schemas.microsoft.com/office/drawing/2014/main" val="2665720001"/>
                        </a:ext>
                      </a:extLst>
                    </a:gridCol>
                  </a:tblGrid>
                  <a:tr h="4320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经典力学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0" dirty="0">
                              <a:solidFill>
                                <a:srgbClr val="0000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量子力学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649349"/>
                      </a:ext>
                    </a:extLst>
                  </a:tr>
                  <a:tr h="52418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描述运动状态的量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70" t="-88372" r="-97450" b="-6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3408" t="-88372" r="-187" b="-60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5549071"/>
                      </a:ext>
                    </a:extLst>
                  </a:tr>
                  <a:tr h="5342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观测量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70" t="-184091" r="-97450" b="-493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3408" t="-184091" r="-187" b="-493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0925484"/>
                      </a:ext>
                    </a:extLst>
                  </a:tr>
                  <a:tr h="8158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运动方程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70" t="-186567" r="-97450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3408" t="-186567" r="-187" b="-2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836216"/>
                      </a:ext>
                    </a:extLst>
                  </a:tr>
                  <a:tr h="8158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86567" r="-287533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70" t="-286567" r="-97450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3408" t="-286567" r="-187" b="-1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0895107"/>
                      </a:ext>
                    </a:extLst>
                  </a:tr>
                  <a:tr h="9969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80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zh-CN" altLang="en-US" sz="2000" b="1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对易关系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8670" t="-315854" r="-97450" b="-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3408" t="-315854" r="-187" b="-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4249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5FD3E3-07B4-4728-B305-3F9C0A9B838F}"/>
                  </a:ext>
                </a:extLst>
              </p:cNvPr>
              <p:cNvSpPr txBox="1"/>
              <p:nvPr/>
            </p:nvSpPr>
            <p:spPr>
              <a:xfrm>
                <a:off x="125506" y="4739794"/>
                <a:ext cx="8892988" cy="1894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从经典力学过渡到量子力学，一个直接的方案，就是将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经典泊松括号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替换为量子力学中的</a:t>
                </a:r>
                <a:r>
                  <a:rPr lang="zh-CN" altLang="en-US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对易子</a:t>
                </a:r>
                <a:endParaRPr lang="en-US" altLang="zh-CN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CL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QM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5FD3E3-07B4-4728-B305-3F9C0A9B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6" y="4739794"/>
                <a:ext cx="8892988" cy="1894237"/>
              </a:xfrm>
              <a:prstGeom prst="rect">
                <a:avLst/>
              </a:prstGeom>
              <a:blipFill>
                <a:blip r:embed="rId3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EA38CD32-C71A-4E2C-BD59-C3D8444AC83F}"/>
              </a:ext>
            </a:extLst>
          </p:cNvPr>
          <p:cNvSpPr/>
          <p:nvPr/>
        </p:nvSpPr>
        <p:spPr>
          <a:xfrm>
            <a:off x="6553200" y="137730"/>
            <a:ext cx="1723549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海森堡绘景</a:t>
            </a:r>
          </a:p>
        </p:txBody>
      </p:sp>
    </p:spTree>
    <p:extLst>
      <p:ext uri="{BB962C8B-B14F-4D97-AF65-F5344CB8AC3E}">
        <p14:creationId xmlns:p14="http://schemas.microsoft.com/office/powerpoint/2010/main" val="18178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37AE44-7CDA-403D-BA95-7EAC1DB6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85F68549-9FAF-4C8D-9DC4-6F11FEDE0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117504"/>
                <a:ext cx="8784976" cy="342010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：一维谐振子，无阻尼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𝑚𝑣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𝑚𝐴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：阻尼谐振子，</a:t>
                </a:r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85F68549-9FAF-4C8D-9DC4-6F11FEDE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7504"/>
                <a:ext cx="8784976" cy="3420103"/>
              </a:xfrm>
              <a:prstGeom prst="rect">
                <a:avLst/>
              </a:prstGeom>
              <a:blipFill>
                <a:blip r:embed="rId2"/>
                <a:stretch>
                  <a:fillRect l="-1040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4C65BA-B3ED-491C-B731-ECF77C4E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552965"/>
            <a:ext cx="5613173" cy="30311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117F01-42C4-4F6E-B760-81E30BCC968A}"/>
              </a:ext>
            </a:extLst>
          </p:cNvPr>
          <p:cNvSpPr txBox="1"/>
          <p:nvPr/>
        </p:nvSpPr>
        <p:spPr>
          <a:xfrm>
            <a:off x="7092280" y="5548224"/>
            <a:ext cx="954107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吸引子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8C50A4C-A0B8-4E03-B903-573706CE36B4}"/>
              </a:ext>
            </a:extLst>
          </p:cNvPr>
          <p:cNvCxnSpPr/>
          <p:nvPr/>
        </p:nvCxnSpPr>
        <p:spPr bwMode="auto">
          <a:xfrm flipH="1" flipV="1">
            <a:off x="4572000" y="5301208"/>
            <a:ext cx="23762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17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CDE33E2-1538-458B-B0DA-EA567C11753A}"/>
              </a:ext>
            </a:extLst>
          </p:cNvPr>
          <p:cNvSpPr/>
          <p:nvPr/>
        </p:nvSpPr>
        <p:spPr bwMode="auto">
          <a:xfrm>
            <a:off x="6323852" y="404664"/>
            <a:ext cx="2736867" cy="24336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8AE777-647B-4916-A19E-35C795E8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F6AD49-95D9-4577-A9DC-6DD83694699A}"/>
              </a:ext>
            </a:extLst>
          </p:cNvPr>
          <p:cNvSpPr/>
          <p:nvPr/>
        </p:nvSpPr>
        <p:spPr>
          <a:xfrm>
            <a:off x="70954" y="21242"/>
            <a:ext cx="812485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三、量子力学的物理图像：路径积分表示（对路径的求和）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5FD3E3-07B4-4728-B305-3F9C0A9B838F}"/>
                  </a:ext>
                </a:extLst>
              </p:cNvPr>
              <p:cNvSpPr txBox="1"/>
              <p:nvPr/>
            </p:nvSpPr>
            <p:spPr>
              <a:xfrm>
                <a:off x="46302" y="2194099"/>
                <a:ext cx="9002091" cy="40431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量子力学（费曼）</a:t>
                </a:r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质点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，可以沿着连接两点的任一条路径走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但是，走每条路径的概率不一样，每条路径贡献一个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概率振幅</a:t>
                </a:r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  <m:nary>
                            <m:naryPr>
                              <m:grow m:val="on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;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所有路径的概率振幅加和，得到质点从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总概率振幅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𝑖𝑆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𝑓𝑖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的物理含义：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时间内粒子从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的概率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利用上述图像，可以推导出量子力学的薛定谔方程</a:t>
                </a:r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5FD3E3-07B4-4728-B305-3F9C0A9B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" y="2194099"/>
                <a:ext cx="9002091" cy="4043158"/>
              </a:xfrm>
              <a:prstGeom prst="rect">
                <a:avLst/>
              </a:prstGeom>
              <a:blipFill>
                <a:blip r:embed="rId2"/>
                <a:stretch>
                  <a:fillRect l="-610" b="-1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88F063EC-5DE4-4675-A3B7-311EED3624D7}"/>
              </a:ext>
            </a:extLst>
          </p:cNvPr>
          <p:cNvGrpSpPr/>
          <p:nvPr/>
        </p:nvGrpSpPr>
        <p:grpSpPr>
          <a:xfrm>
            <a:off x="6578981" y="404664"/>
            <a:ext cx="2494064" cy="2466860"/>
            <a:chOff x="6636822" y="1567821"/>
            <a:chExt cx="2494064" cy="2466860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B4354BC-AE5E-4A9C-B8A7-EB39182A369B}"/>
                </a:ext>
              </a:extLst>
            </p:cNvPr>
            <p:cNvCxnSpPr/>
            <p:nvPr/>
          </p:nvCxnSpPr>
          <p:spPr bwMode="auto">
            <a:xfrm flipV="1">
              <a:off x="6682614" y="1715881"/>
              <a:ext cx="0" cy="18722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5BF8D1E-CA63-44EB-A90B-DDF9222D9A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82614" y="3588089"/>
              <a:ext cx="23762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3A21B48-1BC5-4319-8453-6F1ED241330B}"/>
                </a:ext>
              </a:extLst>
            </p:cNvPr>
            <p:cNvSpPr/>
            <p:nvPr/>
          </p:nvSpPr>
          <p:spPr bwMode="auto">
            <a:xfrm>
              <a:off x="6956298" y="2112935"/>
              <a:ext cx="1297354" cy="1328616"/>
            </a:xfrm>
            <a:custGeom>
              <a:avLst/>
              <a:gdLst>
                <a:gd name="connsiteX0" fmla="*/ 0 w 1297354"/>
                <a:gd name="connsiteY0" fmla="*/ 1328616 h 1328616"/>
                <a:gd name="connsiteX1" fmla="*/ 429846 w 1297354"/>
                <a:gd name="connsiteY1" fmla="*/ 375139 h 1328616"/>
                <a:gd name="connsiteX2" fmla="*/ 1109784 w 1297354"/>
                <a:gd name="connsiteY2" fmla="*/ 851877 h 1328616"/>
                <a:gd name="connsiteX3" fmla="*/ 1297354 w 1297354"/>
                <a:gd name="connsiteY3" fmla="*/ 0 h 13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354" h="1328616">
                  <a:moveTo>
                    <a:pt x="0" y="1328616"/>
                  </a:moveTo>
                  <a:cubicBezTo>
                    <a:pt x="122441" y="891605"/>
                    <a:pt x="244882" y="454595"/>
                    <a:pt x="429846" y="375139"/>
                  </a:cubicBezTo>
                  <a:cubicBezTo>
                    <a:pt x="614810" y="295682"/>
                    <a:pt x="965199" y="914400"/>
                    <a:pt x="1109784" y="851877"/>
                  </a:cubicBezTo>
                  <a:cubicBezTo>
                    <a:pt x="1254369" y="789354"/>
                    <a:pt x="1275861" y="394677"/>
                    <a:pt x="1297354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806A1DF-CABA-4681-80C5-765801B84EAA}"/>
                </a:ext>
              </a:extLst>
            </p:cNvPr>
            <p:cNvSpPr/>
            <p:nvPr/>
          </p:nvSpPr>
          <p:spPr bwMode="auto">
            <a:xfrm>
              <a:off x="6964113" y="2112935"/>
              <a:ext cx="1281723" cy="1312985"/>
            </a:xfrm>
            <a:custGeom>
              <a:avLst/>
              <a:gdLst>
                <a:gd name="connsiteX0" fmla="*/ 0 w 1281723"/>
                <a:gd name="connsiteY0" fmla="*/ 1312985 h 1312985"/>
                <a:gd name="connsiteX1" fmla="*/ 1281723 w 1281723"/>
                <a:gd name="connsiteY1" fmla="*/ 0 h 131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723" h="1312985">
                  <a:moveTo>
                    <a:pt x="0" y="1312985"/>
                  </a:moveTo>
                  <a:lnTo>
                    <a:pt x="1281723" y="0"/>
                  </a:lnTo>
                </a:path>
              </a:pathLst>
            </a:cu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417124C-B4CD-4779-B33C-01292B427531}"/>
                </a:ext>
              </a:extLst>
            </p:cNvPr>
            <p:cNvSpPr/>
            <p:nvPr/>
          </p:nvSpPr>
          <p:spPr bwMode="auto">
            <a:xfrm>
              <a:off x="6979744" y="2120751"/>
              <a:ext cx="1266092" cy="1320800"/>
            </a:xfrm>
            <a:custGeom>
              <a:avLst/>
              <a:gdLst>
                <a:gd name="connsiteX0" fmla="*/ 0 w 1266092"/>
                <a:gd name="connsiteY0" fmla="*/ 1320800 h 1320800"/>
                <a:gd name="connsiteX1" fmla="*/ 851877 w 1266092"/>
                <a:gd name="connsiteY1" fmla="*/ 914400 h 1320800"/>
                <a:gd name="connsiteX2" fmla="*/ 1266092 w 1266092"/>
                <a:gd name="connsiteY2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6092" h="1320800">
                  <a:moveTo>
                    <a:pt x="0" y="1320800"/>
                  </a:moveTo>
                  <a:cubicBezTo>
                    <a:pt x="320431" y="1227666"/>
                    <a:pt x="640862" y="1134533"/>
                    <a:pt x="851877" y="914400"/>
                  </a:cubicBezTo>
                  <a:cubicBezTo>
                    <a:pt x="1062892" y="694267"/>
                    <a:pt x="1164492" y="347133"/>
                    <a:pt x="1266092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85CFD66-A7C5-4277-8B21-802D729D87AB}"/>
                </a:ext>
              </a:extLst>
            </p:cNvPr>
            <p:cNvSpPr/>
            <p:nvPr/>
          </p:nvSpPr>
          <p:spPr bwMode="auto">
            <a:xfrm rot="480739">
              <a:off x="7042306" y="2037691"/>
              <a:ext cx="1090226" cy="1450217"/>
            </a:xfrm>
            <a:custGeom>
              <a:avLst/>
              <a:gdLst>
                <a:gd name="connsiteX0" fmla="*/ 19711 w 1301435"/>
                <a:gd name="connsiteY0" fmla="*/ 1332241 h 1332241"/>
                <a:gd name="connsiteX1" fmla="*/ 176019 w 1301435"/>
                <a:gd name="connsiteY1" fmla="*/ 206826 h 1332241"/>
                <a:gd name="connsiteX2" fmla="*/ 1301435 w 1301435"/>
                <a:gd name="connsiteY2" fmla="*/ 3626 h 133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1435" h="1332241">
                  <a:moveTo>
                    <a:pt x="19711" y="1332241"/>
                  </a:moveTo>
                  <a:cubicBezTo>
                    <a:pt x="-8946" y="880251"/>
                    <a:pt x="-37602" y="428262"/>
                    <a:pt x="176019" y="206826"/>
                  </a:cubicBezTo>
                  <a:cubicBezTo>
                    <a:pt x="389640" y="-14610"/>
                    <a:pt x="845537" y="-5492"/>
                    <a:pt x="1301435" y="362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A62C365-E54A-4495-826C-D8326582F30A}"/>
                    </a:ext>
                  </a:extLst>
                </p:cNvPr>
                <p:cNvSpPr/>
                <p:nvPr/>
              </p:nvSpPr>
              <p:spPr>
                <a:xfrm>
                  <a:off x="8739946" y="3126424"/>
                  <a:ext cx="3909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DA8639D-417D-4CFE-8FE5-833B4A630C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946" y="3126424"/>
                  <a:ext cx="39094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D149D08-CD0B-4C1E-B8B6-E450B022E5A2}"/>
                    </a:ext>
                  </a:extLst>
                </p:cNvPr>
                <p:cNvSpPr/>
                <p:nvPr/>
              </p:nvSpPr>
              <p:spPr>
                <a:xfrm>
                  <a:off x="6636822" y="1567821"/>
                  <a:ext cx="82182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𝑞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(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4D3A299-5EE5-42B2-BB5F-51DFC06A3A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822" y="1567821"/>
                  <a:ext cx="821827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741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4E7F163-7785-4491-8E77-E06218BB4D45}"/>
                    </a:ext>
                  </a:extLst>
                </p:cNvPr>
                <p:cNvSpPr/>
                <p:nvPr/>
              </p:nvSpPr>
              <p:spPr>
                <a:xfrm>
                  <a:off x="6728407" y="3539783"/>
                  <a:ext cx="5144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C98FB9EC-867F-4FBC-8231-E16C027F6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407" y="3539783"/>
                  <a:ext cx="51443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BFB2853B-6555-4F71-BB56-C76054D8F203}"/>
                    </a:ext>
                  </a:extLst>
                </p:cNvPr>
                <p:cNvSpPr/>
                <p:nvPr/>
              </p:nvSpPr>
              <p:spPr>
                <a:xfrm>
                  <a:off x="7992875" y="3573016"/>
                  <a:ext cx="5215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B56E06D-8657-400C-8F9A-2005F05AF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875" y="3573016"/>
                  <a:ext cx="52155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0DAD409-18FC-4B41-B410-D14A045BD7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56298" y="3433735"/>
              <a:ext cx="0" cy="1543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4D4A4A-BF03-4BE4-B293-F75ACA53BD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3652" y="2120751"/>
              <a:ext cx="0" cy="14673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188D967-781C-46BE-8BF3-9B3AAAE66286}"/>
                  </a:ext>
                </a:extLst>
              </p:cNvPr>
              <p:cNvSpPr/>
              <p:nvPr/>
            </p:nvSpPr>
            <p:spPr>
              <a:xfrm>
                <a:off x="0" y="508437"/>
                <a:ext cx="6138477" cy="14773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经典力学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时间内，质点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走过的路径是使作用量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取极值的路径</a:t>
                </a:r>
                <a:endPara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   →    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cl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188D967-781C-46BE-8BF3-9B3AAAE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437"/>
                <a:ext cx="6138477" cy="1477328"/>
              </a:xfrm>
              <a:prstGeom prst="rect">
                <a:avLst/>
              </a:prstGeom>
              <a:blipFill>
                <a:blip r:embed="rId7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F666ECA-A330-4702-AF5E-91EF2D4F9AFE}"/>
                  </a:ext>
                </a:extLst>
              </p:cNvPr>
              <p:cNvSpPr/>
              <p:nvPr/>
            </p:nvSpPr>
            <p:spPr>
              <a:xfrm>
                <a:off x="6508161" y="2006604"/>
                <a:ext cx="4601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F666ECA-A330-4702-AF5E-91EF2D4F9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161" y="2006604"/>
                <a:ext cx="46019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2640F93-D8CF-407E-BA78-8AC353328C87}"/>
                  </a:ext>
                </a:extLst>
              </p:cNvPr>
              <p:cNvSpPr/>
              <p:nvPr/>
            </p:nvSpPr>
            <p:spPr>
              <a:xfrm>
                <a:off x="8131034" y="544236"/>
                <a:ext cx="471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2640F93-D8CF-407E-BA78-8AC353328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034" y="544236"/>
                <a:ext cx="47186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83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F35C05-0BAC-44DE-8671-E2463269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36FA0B-605C-4F5E-BFDD-EB7B72C6FD45}"/>
              </a:ext>
            </a:extLst>
          </p:cNvPr>
          <p:cNvSpPr/>
          <p:nvPr/>
        </p:nvSpPr>
        <p:spPr bwMode="auto">
          <a:xfrm>
            <a:off x="120055" y="45018"/>
            <a:ext cx="8992530" cy="47456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607BE8-B22E-4A10-8457-2AEBEB57DA15}"/>
              </a:ext>
            </a:extLst>
          </p:cNvPr>
          <p:cNvGrpSpPr/>
          <p:nvPr/>
        </p:nvGrpSpPr>
        <p:grpSpPr>
          <a:xfrm>
            <a:off x="2961621" y="431216"/>
            <a:ext cx="144016" cy="4184626"/>
            <a:chOff x="2948109" y="437301"/>
            <a:chExt cx="144016" cy="418462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EE4203E-59AA-49E4-87BA-2BFFC5726FD6}"/>
                </a:ext>
              </a:extLst>
            </p:cNvPr>
            <p:cNvSpPr/>
            <p:nvPr/>
          </p:nvSpPr>
          <p:spPr bwMode="auto">
            <a:xfrm>
              <a:off x="2948109" y="437301"/>
              <a:ext cx="144016" cy="12961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4011527-63D9-4DCF-A615-F3196C9BB3DC}"/>
                </a:ext>
              </a:extLst>
            </p:cNvPr>
            <p:cNvSpPr/>
            <p:nvPr/>
          </p:nvSpPr>
          <p:spPr bwMode="auto">
            <a:xfrm>
              <a:off x="2948109" y="2273579"/>
              <a:ext cx="144016" cy="504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E5FE873-DA9E-4A7F-AD7F-46E476067460}"/>
                </a:ext>
              </a:extLst>
            </p:cNvPr>
            <p:cNvSpPr/>
            <p:nvPr/>
          </p:nvSpPr>
          <p:spPr bwMode="auto">
            <a:xfrm>
              <a:off x="2948109" y="3325783"/>
              <a:ext cx="144016" cy="129614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22F8C106-66E1-4FD6-8193-1E0BF299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9608" y="1933488"/>
            <a:ext cx="4571428" cy="114285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70E0BCB-7F0A-48AE-BD5F-F86452D8E056}"/>
              </a:ext>
            </a:extLst>
          </p:cNvPr>
          <p:cNvGrpSpPr/>
          <p:nvPr/>
        </p:nvGrpSpPr>
        <p:grpSpPr>
          <a:xfrm>
            <a:off x="505189" y="836712"/>
            <a:ext cx="5822012" cy="3299382"/>
            <a:chOff x="505189" y="836712"/>
            <a:chExt cx="5822012" cy="3299382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72428E7-EBA2-4388-BF15-564936202DC9}"/>
                </a:ext>
              </a:extLst>
            </p:cNvPr>
            <p:cNvCxnSpPr/>
            <p:nvPr/>
          </p:nvCxnSpPr>
          <p:spPr bwMode="auto">
            <a:xfrm flipV="1">
              <a:off x="505189" y="836712"/>
              <a:ext cx="5772386" cy="168681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3C85B2F-9A35-4CFA-8AAA-E2006DF864AB}"/>
                </a:ext>
              </a:extLst>
            </p:cNvPr>
            <p:cNvCxnSpPr/>
            <p:nvPr/>
          </p:nvCxnSpPr>
          <p:spPr bwMode="auto">
            <a:xfrm flipV="1">
              <a:off x="543167" y="1861929"/>
              <a:ext cx="5734408" cy="661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8AB2D26-7F8F-4F4D-B3DA-91A97830EF2A}"/>
                </a:ext>
              </a:extLst>
            </p:cNvPr>
            <p:cNvCxnSpPr/>
            <p:nvPr/>
          </p:nvCxnSpPr>
          <p:spPr bwMode="auto">
            <a:xfrm>
              <a:off x="516837" y="2504916"/>
              <a:ext cx="5810364" cy="163117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7545139-C57D-4429-8A6D-2C361ABD834D}"/>
                </a:ext>
              </a:extLst>
            </p:cNvPr>
            <p:cNvCxnSpPr/>
            <p:nvPr/>
          </p:nvCxnSpPr>
          <p:spPr bwMode="auto">
            <a:xfrm>
              <a:off x="554815" y="2523529"/>
              <a:ext cx="5722760" cy="64275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6828EDE5-1091-4C4E-AE2D-3E6B2CCD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20" y="271277"/>
            <a:ext cx="1571625" cy="4293096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83D63AF-CE52-4CB4-80AF-DF9D65FBD862}"/>
              </a:ext>
            </a:extLst>
          </p:cNvPr>
          <p:cNvCxnSpPr/>
          <p:nvPr/>
        </p:nvCxnSpPr>
        <p:spPr bwMode="auto">
          <a:xfrm flipV="1">
            <a:off x="616681" y="2504916"/>
            <a:ext cx="8067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9A457D6-8AC8-49F9-A14D-EC4B5BFEFCF7}"/>
              </a:ext>
            </a:extLst>
          </p:cNvPr>
          <p:cNvSpPr txBox="1"/>
          <p:nvPr/>
        </p:nvSpPr>
        <p:spPr>
          <a:xfrm>
            <a:off x="126477" y="302158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电子源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光源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2FB6444-BEDD-487F-960E-053396F30569}"/>
              </a:ext>
            </a:extLst>
          </p:cNvPr>
          <p:cNvCxnSpPr>
            <a:endCxn id="18" idx="2"/>
          </p:cNvCxnSpPr>
          <p:nvPr/>
        </p:nvCxnSpPr>
        <p:spPr bwMode="auto">
          <a:xfrm>
            <a:off x="3105637" y="1787746"/>
            <a:ext cx="3118257" cy="7171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E0D8AE0-A8FB-49BA-A814-59ADE69E1B65}"/>
              </a:ext>
            </a:extLst>
          </p:cNvPr>
          <p:cNvCxnSpPr/>
          <p:nvPr/>
        </p:nvCxnSpPr>
        <p:spPr bwMode="auto">
          <a:xfrm>
            <a:off x="3131967" y="1951669"/>
            <a:ext cx="3103575" cy="55324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AFA435E-69C8-4CA0-B77B-553B117FA131}"/>
              </a:ext>
            </a:extLst>
          </p:cNvPr>
          <p:cNvCxnSpPr/>
          <p:nvPr/>
        </p:nvCxnSpPr>
        <p:spPr bwMode="auto">
          <a:xfrm>
            <a:off x="3105637" y="2088238"/>
            <a:ext cx="3111173" cy="4070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F9D200D-6F1B-4282-8A28-B46F80E2E3C3}"/>
              </a:ext>
            </a:extLst>
          </p:cNvPr>
          <p:cNvCxnSpPr/>
          <p:nvPr/>
        </p:nvCxnSpPr>
        <p:spPr bwMode="auto">
          <a:xfrm>
            <a:off x="3089934" y="2206569"/>
            <a:ext cx="3114970" cy="28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6B87E5B-3604-4291-B824-BE337B33A5BE}"/>
              </a:ext>
            </a:extLst>
          </p:cNvPr>
          <p:cNvCxnSpPr/>
          <p:nvPr/>
        </p:nvCxnSpPr>
        <p:spPr bwMode="auto">
          <a:xfrm flipH="1">
            <a:off x="570519" y="1787745"/>
            <a:ext cx="2500426" cy="7443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B0B3B24-1BCD-4C3D-92C2-F52AD0D15F36}"/>
              </a:ext>
            </a:extLst>
          </p:cNvPr>
          <p:cNvCxnSpPr/>
          <p:nvPr/>
        </p:nvCxnSpPr>
        <p:spPr bwMode="auto">
          <a:xfrm flipH="1">
            <a:off x="596850" y="1950534"/>
            <a:ext cx="2508276" cy="5815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24765C7-0E47-4166-B860-5D7C56D57246}"/>
              </a:ext>
            </a:extLst>
          </p:cNvPr>
          <p:cNvCxnSpPr/>
          <p:nvPr/>
        </p:nvCxnSpPr>
        <p:spPr bwMode="auto">
          <a:xfrm flipH="1">
            <a:off x="570519" y="2228071"/>
            <a:ext cx="2543973" cy="2944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1F6C7EA-41C1-4813-A05D-0E2E4105F86F}"/>
              </a:ext>
            </a:extLst>
          </p:cNvPr>
          <p:cNvCxnSpPr/>
          <p:nvPr/>
        </p:nvCxnSpPr>
        <p:spPr bwMode="auto">
          <a:xfrm flipH="1">
            <a:off x="554816" y="2051773"/>
            <a:ext cx="2559676" cy="4709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E1BB0B6-DFF1-48DD-97EE-533EFD6BCC73}"/>
              </a:ext>
            </a:extLst>
          </p:cNvPr>
          <p:cNvGrpSpPr/>
          <p:nvPr/>
        </p:nvGrpSpPr>
        <p:grpSpPr>
          <a:xfrm flipV="1">
            <a:off x="543166" y="2478074"/>
            <a:ext cx="5680726" cy="744329"/>
            <a:chOff x="707216" y="1940145"/>
            <a:chExt cx="5680726" cy="744329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84D56430-7144-48EE-9664-3789C2DAE19D}"/>
                </a:ext>
              </a:extLst>
            </p:cNvPr>
            <p:cNvCxnSpPr/>
            <p:nvPr/>
          </p:nvCxnSpPr>
          <p:spPr bwMode="auto">
            <a:xfrm>
              <a:off x="3258037" y="1940146"/>
              <a:ext cx="3118257" cy="7171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77F545F-202F-422C-A826-7E56ACD1752B}"/>
                </a:ext>
              </a:extLst>
            </p:cNvPr>
            <p:cNvCxnSpPr/>
            <p:nvPr/>
          </p:nvCxnSpPr>
          <p:spPr bwMode="auto">
            <a:xfrm>
              <a:off x="3284367" y="2104069"/>
              <a:ext cx="3103575" cy="55324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9CB4BCE1-D1F0-47F9-970A-EECCFC56BEE4}"/>
                </a:ext>
              </a:extLst>
            </p:cNvPr>
            <p:cNvCxnSpPr/>
            <p:nvPr/>
          </p:nvCxnSpPr>
          <p:spPr bwMode="auto">
            <a:xfrm>
              <a:off x="3258037" y="2240638"/>
              <a:ext cx="3111173" cy="40709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3F17BF2B-3C73-43D7-849F-00F238BF92AB}"/>
                </a:ext>
              </a:extLst>
            </p:cNvPr>
            <p:cNvCxnSpPr/>
            <p:nvPr/>
          </p:nvCxnSpPr>
          <p:spPr bwMode="auto">
            <a:xfrm>
              <a:off x="3242334" y="2358969"/>
              <a:ext cx="3114970" cy="28904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D361AB7-EE2A-4675-AE44-F2DF426132C7}"/>
                </a:ext>
              </a:extLst>
            </p:cNvPr>
            <p:cNvCxnSpPr/>
            <p:nvPr/>
          </p:nvCxnSpPr>
          <p:spPr bwMode="auto">
            <a:xfrm flipH="1">
              <a:off x="722919" y="1940145"/>
              <a:ext cx="2500426" cy="74432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7BC27CF-73B7-4FB9-B881-FD6B20952E3B}"/>
                </a:ext>
              </a:extLst>
            </p:cNvPr>
            <p:cNvCxnSpPr/>
            <p:nvPr/>
          </p:nvCxnSpPr>
          <p:spPr bwMode="auto">
            <a:xfrm flipH="1">
              <a:off x="749250" y="2102934"/>
              <a:ext cx="2508276" cy="58153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09F86057-254A-4768-9C97-931D750F8A89}"/>
                </a:ext>
              </a:extLst>
            </p:cNvPr>
            <p:cNvCxnSpPr/>
            <p:nvPr/>
          </p:nvCxnSpPr>
          <p:spPr bwMode="auto">
            <a:xfrm flipH="1">
              <a:off x="722919" y="2380471"/>
              <a:ext cx="2543973" cy="29442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7A38F302-F999-40CE-9AE9-0E6A94BCC647}"/>
                </a:ext>
              </a:extLst>
            </p:cNvPr>
            <p:cNvCxnSpPr/>
            <p:nvPr/>
          </p:nvCxnSpPr>
          <p:spPr bwMode="auto">
            <a:xfrm flipH="1">
              <a:off x="707216" y="2204173"/>
              <a:ext cx="2559676" cy="47099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085391B-A6A3-48F7-8B69-575AA8D77404}"/>
                  </a:ext>
                </a:extLst>
              </p:cNvPr>
              <p:cNvSpPr txBox="1"/>
              <p:nvPr/>
            </p:nvSpPr>
            <p:spPr>
              <a:xfrm>
                <a:off x="75735" y="4908962"/>
                <a:ext cx="9036850" cy="15866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蓝线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经典力学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指定的自由电子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光子的运动轨迹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红线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量子力学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允许的自由电子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/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光子的运动路径，每条路径具有概率振幅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𝑖𝑆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，对所有路径积分得总振幅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𝑓𝑖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，屏上粒子强度为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∝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𝑓𝑖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（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惠更斯原理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085391B-A6A3-48F7-8B69-575AA8D7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" y="4908962"/>
                <a:ext cx="9036850" cy="1586653"/>
              </a:xfrm>
              <a:prstGeom prst="rect">
                <a:avLst/>
              </a:prstGeom>
              <a:blipFill>
                <a:blip r:embed="rId4"/>
                <a:stretch>
                  <a:fillRect l="-674" r="-539" b="-2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4D1ABAB-5FEF-4EE5-AD51-378FD8A05D67}"/>
                  </a:ext>
                </a:extLst>
              </p:cNvPr>
              <p:cNvSpPr/>
              <p:nvPr/>
            </p:nvSpPr>
            <p:spPr>
              <a:xfrm>
                <a:off x="6303904" y="2504601"/>
                <a:ext cx="758989" cy="564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𝒇𝒊</m:t>
                          </m:r>
                        </m:sub>
                      </m:sSub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4D1ABAB-5FEF-4EE5-AD51-378FD8A0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04" y="2504601"/>
                <a:ext cx="758989" cy="564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69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extLst>
              <a:ext uri="{FF2B5EF4-FFF2-40B4-BE49-F238E27FC236}">
                <a16:creationId xmlns:a16="http://schemas.microsoft.com/office/drawing/2014/main" id="{2D57E426-44F2-479F-8082-AF134AFE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973" y="908720"/>
            <a:ext cx="9144000" cy="4269567"/>
          </a:xfrm>
          <a:prstGeom prst="rect">
            <a:avLst/>
          </a:prstGeom>
          <a:solidFill>
            <a:schemeClr val="bg1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sng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作业</a:t>
            </a:r>
            <a:endParaRPr kumimoji="1" lang="en-US" altLang="zh-CN" sz="3200" b="1" i="0" u="none" strike="sng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sng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sng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5.42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注意：</a:t>
            </a:r>
            <a:endParaRPr kumimoji="1" lang="en-US" altLang="zh-CN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一般答案参考书上的证明均有误，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(1)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和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(2)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的正确证明分别在</a:t>
            </a:r>
            <a:endParaRPr kumimoji="1" lang="en-US" altLang="zh-CN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阿诺德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《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经典力学的数学方法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》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§16 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节</a:t>
            </a:r>
            <a:endParaRPr kumimoji="1" lang="en-US" altLang="zh-CN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朗道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《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力学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》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</a:t>
            </a:r>
            <a:r>
              <a:rPr kumimoji="1" lang="en-US" altLang="zh-CN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§46 </a:t>
            </a:r>
            <a:r>
              <a:rPr kumimoji="1" lang="zh-CN" altLang="en-US" sz="24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节</a:t>
            </a:r>
            <a:endParaRPr kumimoji="1" lang="en-US" altLang="zh-CN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FEEC71-6B5A-489E-9719-13D9E2D3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6632"/>
                <a:ext cx="8784976" cy="111825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系统的初态是代表点的集合，用相空间分布函数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𝑞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𝑝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描述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每个代表点按照哈密顿方程在相空间中移动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=1,2,….3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在这种情况下，相空间分布函数（即代表点密度）被动地随着时间进行演化，按照泊松括号定义，满足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考虑依赖于正则变量和时间的变量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𝑞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𝑝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，时间平均值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𝜏</m:t>
                          </m:r>
                        </m:sup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将时间切割为长度为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𝜖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𝜏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的小份，则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=0,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𝜖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,..,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𝜏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时间平均值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等价于对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相轨道上所有点对应的状态的统计平均值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时间平均值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等价于对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跑过的可能状态的统计平均值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我们不能随意丢弃他们，而只能考虑这些代表点整体的演化。这些代表点组成的系统叫做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系综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，即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大量满足给定初始条件的热力学系统的综合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需要考虑的相轨道正比于系综中代表点的数目。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系综中代表点的密度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，即为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相空间分布函数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𝑞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𝑝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如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个谐振子组成的系统，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𝐸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系综对应</a:t>
                </a:r>
                <a14:m>
                  <m:oMath xmlns:m="http://schemas.openxmlformats.org/officeDocument/2006/math"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6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−1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维椭球面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6632"/>
                <a:ext cx="8784976" cy="11182548"/>
              </a:xfrm>
              <a:prstGeom prst="rect">
                <a:avLst/>
              </a:prstGeom>
              <a:blipFill>
                <a:blip r:embed="rId2"/>
                <a:stretch>
                  <a:fillRect l="-970" r="-208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F80741-1387-4942-AB67-CF98050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37AE44-7CDA-403D-BA95-7EAC1DB6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85F68549-9FAF-4C8D-9DC4-6F11FEDE0A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934" y="1507533"/>
                <a:ext cx="4032448" cy="22382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：如下势函数作用下</a:t>
                </a:r>
                <a:endParaRPr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(−2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画出相空间中不同能量的粒子的相轨迹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85F68549-9FAF-4C8D-9DC4-6F11FEDE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934" y="1507533"/>
                <a:ext cx="4032448" cy="2238241"/>
              </a:xfrm>
              <a:prstGeom prst="rect">
                <a:avLst/>
              </a:prstGeom>
              <a:blipFill>
                <a:blip r:embed="rId2"/>
                <a:stretch>
                  <a:fillRect l="-2262" b="-4336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DEC3301-B520-481A-99C5-B29946CE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2" y="31647"/>
            <a:ext cx="4718195" cy="25950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7F4924-405D-4646-BF70-A4ED3823F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2" y="2613813"/>
            <a:ext cx="4698375" cy="386105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5BE9001-2195-4C97-A88D-A247464C0525}"/>
              </a:ext>
            </a:extLst>
          </p:cNvPr>
          <p:cNvCxnSpPr/>
          <p:nvPr/>
        </p:nvCxnSpPr>
        <p:spPr bwMode="auto">
          <a:xfrm>
            <a:off x="5541438" y="2079896"/>
            <a:ext cx="0" cy="227880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263E5E-75C8-4FEA-8B0A-0C7DB80282C2}"/>
              </a:ext>
            </a:extLst>
          </p:cNvPr>
          <p:cNvCxnSpPr/>
          <p:nvPr/>
        </p:nvCxnSpPr>
        <p:spPr bwMode="auto">
          <a:xfrm>
            <a:off x="5292080" y="2079896"/>
            <a:ext cx="0" cy="2278800"/>
          </a:xfrm>
          <a:prstGeom prst="line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B936C5E-D698-4E21-9D1C-2F3B6BCF463A}"/>
              </a:ext>
            </a:extLst>
          </p:cNvPr>
          <p:cNvSpPr txBox="1"/>
          <p:nvPr/>
        </p:nvSpPr>
        <p:spPr>
          <a:xfrm>
            <a:off x="7025124" y="5650768"/>
            <a:ext cx="71036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鞍点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896C5C-ACB1-4A9C-997B-87916FEE35E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72197" y="4478128"/>
            <a:ext cx="1008112" cy="11487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208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6632"/>
                <a:ext cx="8784976" cy="674030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二、系综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自由度为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的力学系统，相空间为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维，相空间中一点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对应力学系统的一个确定的状态。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对于实际的热力学系统，由于粒子数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~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23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=3</m:t>
                    </m:r>
                    <m:r>
                      <a:rPr lang="en-US" altLang="zh-CN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，要想确定系统的初始状态，几乎是不可能的。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实际操作中，人们利用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一些宏观量的平均值作为初始条件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，如初始温度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、压强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等；在相空间中，使宏观量满足要求的相点多如牛毛，每个相点被称为系统状态的一个“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代表点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”。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假定每个代表点贡献的概率均等（等概率原理），系统初态就可以视作代表点的集合，用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代表点密度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（即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相空间分布函数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6632"/>
                <a:ext cx="8784976" cy="6740307"/>
              </a:xfrm>
              <a:prstGeom prst="rect">
                <a:avLst/>
              </a:prstGeom>
              <a:blipFill>
                <a:blip r:embed="rId2"/>
                <a:stretch>
                  <a:fillRect l="-970" r="-208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7C875D-BC55-474B-B180-68847EC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6632"/>
                <a:ext cx="8784976" cy="66934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宏观系统在相空间中体现为代表点的集合，称为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系综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。宏观系统的数学描述为代表点密度（即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相空间分布函数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.</a:t>
                </a:r>
              </a:p>
              <a:p>
                <a:pPr marL="342900" lvl="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每个代表点按照哈密顿方程在相空间中移动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=1,2,….3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在这种情况下，相空间分布函数（即代表点密度）</a:t>
                </a:r>
                <a:r>
                  <a:rPr lang="en-US" altLang="zh-CN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 被动地随着时间进行演化，按照泊松括号定义，满足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𝜕𝜌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342900" lvl="0" indent="-342900" eaLnBrk="1" hangingPunct="1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若系统进入</a:t>
                </a:r>
                <a:r>
                  <a:rPr lang="zh-CN" altLang="en-US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平衡态</a:t>
                </a: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，比如气体处于热平衡，则宏观量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等不随时间而改变，因而代表点集合保持不变，代表点密度在空间中不再改变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=0,   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相空间分布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保持</m:t>
                      </m:r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不变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6632"/>
                <a:ext cx="8784976" cy="6693499"/>
              </a:xfrm>
              <a:prstGeom prst="rect">
                <a:avLst/>
              </a:prstGeom>
              <a:blipFill>
                <a:blip r:embed="rId2"/>
                <a:stretch>
                  <a:fillRect l="-970" r="-900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F80741-1387-4942-AB67-CF980508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3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16632"/>
                <a:ext cx="8784976" cy="570547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三、刘维尔定理</a:t>
                </a:r>
                <a:endPara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系综中代表点的密度，即为相空间分布函数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acc>
                      <m:accPr>
                        <m:chr m:val="⃗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𝑞</m:t>
                        </m:r>
                      </m:e>
                    </m:acc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随着时间的演化，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代表点密度如何变化？</a:t>
                </a:r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=?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代表点随时间而运动，导致相空间分布函数随时间而变化。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我们考察的是保守系统，质点数目不变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，因此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代表点数目守恒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黑体" panose="02010609060101010101" pitchFamily="49" charset="-122"/>
                    <a:cs typeface="+mn-cs"/>
                  </a:rPr>
                  <a:t>考察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三维空间中粒子数守恒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  <m:d>
                      <m:d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满足流守恒方程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∇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 ⟺    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𝑠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维相空间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中，相点流密度为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  <m:acc>
                      <m:accPr>
                        <m:chr m:val="⃗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𝜌</m:t>
                        </m:r>
                        <m:sSub>
                          <m:sSub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,…</m:t>
                        </m:r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𝜌</m:t>
                        </m:r>
                        <m:sSub>
                          <m:sSub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𝜌</m:t>
                        </m:r>
                        <m:sSub>
                          <m:sSub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,…</m:t>
                        </m:r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𝜌</m:t>
                        </m:r>
                        <m:sSub>
                          <m:sSub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流守恒方程为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𝜕𝜌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∇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⟺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6632"/>
                <a:ext cx="8784976" cy="5705473"/>
              </a:xfrm>
              <a:prstGeom prst="rect">
                <a:avLst/>
              </a:prstGeom>
              <a:blipFill>
                <a:blip r:embed="rId2"/>
                <a:stretch>
                  <a:fillRect l="-623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1BC377-5693-4C88-9FF7-CC553A46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4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00" y="116632"/>
                <a:ext cx="9001000" cy="66333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=0,  (</m:t>
                      </m:r>
                      <m:r>
                        <m:rPr>
                          <m:nor/>
                        </m:rPr>
                        <a:rPr kumimoji="1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m:t>流守恒</m:t>
                      </m:r>
                      <m:r>
                        <a:rPr lang="zh-CN" alt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方程</m:t>
                      </m:r>
                      <m:r>
                        <m:rPr>
                          <m:nor/>
                        </m:rPr>
                        <a:rPr kumimoji="1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利用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复合函数求导规则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，代表点密度随时间的演化为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𝐼𝐼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根据哈密顿方程，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𝛼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𝜕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𝛼</m:t>
                            </m:r>
                          </m:sub>
                        </m:sSub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𝛼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𝜕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𝛼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𝐼𝐼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𝜕𝜌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𝐻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𝐻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𝜕𝜌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𝜌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  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流守恒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方程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𝜌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代表点在相空间中移动时，代表点密度保持不变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 Box 4">
                <a:extLst>
                  <a:ext uri="{FF2B5EF4-FFF2-40B4-BE49-F238E27FC236}">
                    <a16:creationId xmlns:a16="http://schemas.microsoft.com/office/drawing/2014/main" id="{22D38296-D6CB-4B96-9877-20970BA2E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00" y="116632"/>
                <a:ext cx="9001000" cy="6633354"/>
              </a:xfrm>
              <a:prstGeom prst="rect">
                <a:avLst/>
              </a:prstGeom>
              <a:blipFill>
                <a:blip r:embed="rId2"/>
                <a:stretch>
                  <a:fillRect l="-1015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FE79F0-02AD-4A5F-BEC4-FB6A2D0E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62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67D013-A611-45FF-BA5C-B52C7DA2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8E5B04-DFC8-4224-B517-450B2AEE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" y="-1680"/>
            <a:ext cx="3429000" cy="3476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F2BF75-2C6C-4D35-9D9D-0318A30C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4" y="-1681"/>
            <a:ext cx="3429000" cy="3476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64DBAC-91E0-43F1-A663-FA0A0A7D0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7" y="3468913"/>
            <a:ext cx="3429000" cy="3476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54A752-20DD-40C3-A368-168DE8FEBADC}"/>
                  </a:ext>
                </a:extLst>
              </p:cNvPr>
              <p:cNvSpPr txBox="1"/>
              <p:nvPr/>
            </p:nvSpPr>
            <p:spPr>
              <a:xfrm>
                <a:off x="3869735" y="3472640"/>
                <a:ext cx="4824536" cy="277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每个代表点均按照哈密顿方程运动，相轨道为椭圆，独立运动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若代表点均匀分布，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不随运动而改变，则占据的面积在运动过程中保持不变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54A752-20DD-40C3-A368-168DE8FEB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735" y="3472640"/>
                <a:ext cx="4824536" cy="2775760"/>
              </a:xfrm>
              <a:prstGeom prst="rect">
                <a:avLst/>
              </a:prstGeom>
              <a:blipFill>
                <a:blip r:embed="rId5"/>
                <a:stretch>
                  <a:fillRect l="-1770" r="-1264" b="-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EAB43E2-C49F-4ADA-9314-4E11D327E9F4}"/>
                  </a:ext>
                </a:extLst>
              </p:cNvPr>
              <p:cNvSpPr/>
              <p:nvPr/>
            </p:nvSpPr>
            <p:spPr>
              <a:xfrm>
                <a:off x="3877291" y="764704"/>
                <a:ext cx="1389419" cy="15136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EAB43E2-C49F-4ADA-9314-4E11D327E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91" y="764704"/>
                <a:ext cx="1389419" cy="1513684"/>
              </a:xfrm>
              <a:prstGeom prst="rect">
                <a:avLst/>
              </a:prstGeom>
              <a:blipFill>
                <a:blip r:embed="rId6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5ED4012-509C-4797-BCF6-7BBD5A030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68" y="5742792"/>
            <a:ext cx="2250063" cy="11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CA459D-1FB3-4F43-9D89-183FCF3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5BBD25CF-F104-4DA4-8F1B-B9FB0E451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500" y="2155206"/>
                <a:ext cx="9001000" cy="470782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证明：椭圆扇形的面积，通过如下参数方程进行计算</a:t>
                </a:r>
                <a:endPara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func>
                                <m:func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</m:t>
                      </m:r>
                      <m:f>
                        <m:fPr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𝑎𝑏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𝑦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𝑎𝑏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</m:oMath>
                  </m:oMathPara>
                </a14:m>
                <a:endParaRPr lang="en-US" altLang="zh-CN" sz="2000" b="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谐振子，相点随时间的变化规律为</a:t>
                </a:r>
                <a:endPara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</m:t>
                              </m:r>
                            </m:e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=−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𝑏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初始时刻，扇形区域面积为</a:t>
                </a:r>
                <a:endParaRPr lang="en-US" altLang="zh-CN" sz="20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d>
                        <m:dPr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e>
                      </m:d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p>
                        <m:e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𝑎𝑏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nary>
                            <m:naryPr>
                              <m:ctrlP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 altLang="zh-CN" sz="20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𝑎𝑏</m:t>
                          </m:r>
                        </m:num>
                        <m:den>
                          <m:r>
                            <a:rPr lang="en-US" altLang="zh-CN" sz="20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zh-CN" sz="2000" b="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经过时间</a:t>
                </a:r>
                <a14:m>
                  <m:oMath xmlns:m="http://schemas.openxmlformats.org/officeDocument/2006/math">
                    <m:r>
                      <a:rPr lang="en-US" altLang="zh-CN" sz="2000" b="0" i="1" noProof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000" b="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之后，所有相点的</a:t>
                </a:r>
                <a14:m>
                  <m:oMath xmlns:m="http://schemas.openxmlformats.org/officeDocument/2006/math">
                    <m:r>
                      <a:rPr lang="en-US" altLang="zh-CN" sz="2000" b="0" i="1" noProof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2000" b="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均增加了</a:t>
                </a:r>
                <a14:m>
                  <m:oMath xmlns:m="http://schemas.openxmlformats.org/officeDocument/2006/math">
                    <m:r>
                      <a:rPr lang="en-US" altLang="zh-CN" sz="2000" b="0" i="1" noProof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sz="2000" b="0" i="1" noProof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000" b="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，故</a:t>
                </a:r>
                <a:endParaRPr lang="en-US" altLang="zh-CN" sz="2000" b="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d>
                        <m:dPr>
                          <m:ctrlP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p>
                        <m:e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𝑎𝑏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nary>
                            <m:naryPr>
                              <m:ctrlP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noProof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  <m:r>
                                <a:rPr lang="en-US" altLang="zh-CN" sz="20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𝑎𝑏</m:t>
                          </m:r>
                        </m:num>
                        <m:den>
                          <m:r>
                            <a:rPr lang="en-US" altLang="zh-CN" sz="2000" b="0" i="1" noProof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𝑆</m:t>
                      </m:r>
                      <m:r>
                        <a:rPr lang="en-US" altLang="zh-CN" sz="2000" b="0" i="1" noProof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(0)</m:t>
                      </m:r>
                    </m:oMath>
                  </m:oMathPara>
                </a14:m>
                <a:endParaRPr lang="en-US" altLang="zh-CN" sz="2000" b="0" noProof="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可见相点占据的体积不变，刘维尔定理得到验证。</a:t>
                </a:r>
                <a:endParaRPr lang="en-US" altLang="zh-CN" sz="200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Text Box 4">
                <a:extLst>
                  <a:ext uri="{FF2B5EF4-FFF2-40B4-BE49-F238E27FC236}">
                    <a16:creationId xmlns:a16="http://schemas.microsoft.com/office/drawing/2014/main" id="{5BBD25CF-F104-4DA4-8F1B-B9FB0E45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00" y="2155206"/>
                <a:ext cx="9001000" cy="4707827"/>
              </a:xfrm>
              <a:prstGeom prst="rect">
                <a:avLst/>
              </a:prstGeom>
              <a:blipFill>
                <a:blip r:embed="rId2"/>
                <a:stretch>
                  <a:fillRect l="-677" b="-1034"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059DB3-72D7-4B74-A8DC-F27D88B4653B}"/>
                  </a:ext>
                </a:extLst>
              </p:cNvPr>
              <p:cNvSpPr/>
              <p:nvPr/>
            </p:nvSpPr>
            <p:spPr>
              <a:xfrm>
                <a:off x="2982489" y="152400"/>
                <a:ext cx="5580620" cy="1880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证明左图中面积保持为常数</a:t>
                </a:r>
                <a:endParaRPr lang="en-US" altLang="zh-CN" sz="2000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考虑大量一维谐振子，在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时刻相点均匀的分布在相空间的第一象限。每个谐振子按照哈密顿方程运动，求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时刻代表点占据的面积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E059DB3-72D7-4B74-A8DC-F27D88B46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89" y="152400"/>
                <a:ext cx="5580620" cy="1880579"/>
              </a:xfrm>
              <a:prstGeom prst="rect">
                <a:avLst/>
              </a:prstGeom>
              <a:blipFill>
                <a:blip r:embed="rId3"/>
                <a:stretch>
                  <a:fillRect l="-1092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903F41A-8BA9-416D-A425-3A76D3AFC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-33210"/>
            <a:ext cx="2168361" cy="21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5450</TotalTime>
  <Words>2371</Words>
  <Application>Microsoft Office PowerPoint</Application>
  <PresentationFormat>全屏显示(4:3)</PresentationFormat>
  <Paragraphs>229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黑体</vt:lpstr>
      <vt:lpstr>Arial</vt:lpstr>
      <vt:lpstr>Cambria Math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395</cp:revision>
  <dcterms:created xsi:type="dcterms:W3CDTF">2008-05-15T01:23:28Z</dcterms:created>
  <dcterms:modified xsi:type="dcterms:W3CDTF">2020-06-01T14:52:06Z</dcterms:modified>
</cp:coreProperties>
</file>